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1" r:id="rId15"/>
    <p:sldId id="270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</p:sldIdLst>
  <p:sldSz cx="9144000" cy="5143500" type="screen16x9"/>
  <p:notesSz cx="7559675" cy="10691813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6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771480"/>
            <a:ext cx="8229240" cy="712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sr-Latn-R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563480"/>
            <a:ext cx="8229240" cy="1445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57200" y="3146760"/>
            <a:ext cx="8229240" cy="1445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457200" y="771480"/>
            <a:ext cx="8229240" cy="712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sr-Latn-R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457200" y="1563480"/>
            <a:ext cx="4015800" cy="1445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4674240" y="1563480"/>
            <a:ext cx="4015800" cy="1445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457200" y="3146760"/>
            <a:ext cx="4015800" cy="1445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4674240" y="3146760"/>
            <a:ext cx="4015800" cy="1445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457200" y="771480"/>
            <a:ext cx="8229240" cy="712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sr-Latn-R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457200" y="1563480"/>
            <a:ext cx="2649600" cy="1445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3239640" y="1563480"/>
            <a:ext cx="2649600" cy="1445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 type="body"/>
          </p:nvPr>
        </p:nvSpPr>
        <p:spPr>
          <a:xfrm>
            <a:off x="6022080" y="1563480"/>
            <a:ext cx="2649600" cy="1445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 type="body"/>
          </p:nvPr>
        </p:nvSpPr>
        <p:spPr>
          <a:xfrm>
            <a:off x="457200" y="3146760"/>
            <a:ext cx="2649600" cy="1445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 type="body"/>
          </p:nvPr>
        </p:nvSpPr>
        <p:spPr>
          <a:xfrm>
            <a:off x="3239640" y="3146760"/>
            <a:ext cx="2649600" cy="1445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 type="body"/>
          </p:nvPr>
        </p:nvSpPr>
        <p:spPr>
          <a:xfrm>
            <a:off x="6022080" y="3146760"/>
            <a:ext cx="2649600" cy="1445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771480"/>
            <a:ext cx="8229240" cy="712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sr-Latn-R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subTitle"/>
          </p:nvPr>
        </p:nvSpPr>
        <p:spPr>
          <a:xfrm>
            <a:off x="457200" y="1563480"/>
            <a:ext cx="8229240" cy="30304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771480"/>
            <a:ext cx="8229240" cy="712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sr-Latn-R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563480"/>
            <a:ext cx="8229240" cy="3030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57200" y="771480"/>
            <a:ext cx="8229240" cy="712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sr-Latn-R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457200" y="1563480"/>
            <a:ext cx="4015800" cy="3030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4674240" y="1563480"/>
            <a:ext cx="4015800" cy="3030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771480"/>
            <a:ext cx="8229240" cy="712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sr-Latn-RS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subTitle"/>
          </p:nvPr>
        </p:nvSpPr>
        <p:spPr>
          <a:xfrm>
            <a:off x="457200" y="771480"/>
            <a:ext cx="8229240" cy="3305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771480"/>
            <a:ext cx="8229240" cy="712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sr-Latn-R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563480"/>
            <a:ext cx="4015800" cy="1445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563480"/>
            <a:ext cx="4015800" cy="3030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57200" y="3146760"/>
            <a:ext cx="4015800" cy="1445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771480"/>
            <a:ext cx="8229240" cy="712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sr-Latn-R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457200" y="1563480"/>
            <a:ext cx="8229240" cy="30304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771480"/>
            <a:ext cx="8229240" cy="712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sr-Latn-R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563480"/>
            <a:ext cx="4015800" cy="3030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674240" y="1563480"/>
            <a:ext cx="4015800" cy="1445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4674240" y="3146760"/>
            <a:ext cx="4015800" cy="1445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771480"/>
            <a:ext cx="8229240" cy="712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sr-Latn-R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563480"/>
            <a:ext cx="4015800" cy="1445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674240" y="1563480"/>
            <a:ext cx="4015800" cy="1445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457200" y="3146760"/>
            <a:ext cx="8229240" cy="1445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771480"/>
            <a:ext cx="8229240" cy="712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sr-Latn-R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563480"/>
            <a:ext cx="8229240" cy="1445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57200" y="3146760"/>
            <a:ext cx="8229240" cy="1445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457200" y="771480"/>
            <a:ext cx="8229240" cy="712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sr-Latn-R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457200" y="1563480"/>
            <a:ext cx="4015800" cy="1445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4674240" y="1563480"/>
            <a:ext cx="4015800" cy="1445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 type="body"/>
          </p:nvPr>
        </p:nvSpPr>
        <p:spPr>
          <a:xfrm>
            <a:off x="457200" y="3146760"/>
            <a:ext cx="4015800" cy="1445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5"/>
          <p:cNvSpPr>
            <a:spLocks noGrp="1"/>
          </p:cNvSpPr>
          <p:nvPr>
            <p:ph type="body"/>
          </p:nvPr>
        </p:nvSpPr>
        <p:spPr>
          <a:xfrm>
            <a:off x="4674240" y="3146760"/>
            <a:ext cx="4015800" cy="1445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457200" y="771480"/>
            <a:ext cx="8229240" cy="712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sr-Latn-R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457200" y="1563480"/>
            <a:ext cx="2649600" cy="1445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3239640" y="1563480"/>
            <a:ext cx="2649600" cy="1445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4"/>
          <p:cNvSpPr>
            <a:spLocks noGrp="1"/>
          </p:cNvSpPr>
          <p:nvPr>
            <p:ph type="body"/>
          </p:nvPr>
        </p:nvSpPr>
        <p:spPr>
          <a:xfrm>
            <a:off x="6022080" y="1563480"/>
            <a:ext cx="2649600" cy="1445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5"/>
          <p:cNvSpPr>
            <a:spLocks noGrp="1"/>
          </p:cNvSpPr>
          <p:nvPr>
            <p:ph type="body"/>
          </p:nvPr>
        </p:nvSpPr>
        <p:spPr>
          <a:xfrm>
            <a:off x="457200" y="3146760"/>
            <a:ext cx="2649600" cy="1445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2" name="PlaceHolder 6"/>
          <p:cNvSpPr>
            <a:spLocks noGrp="1"/>
          </p:cNvSpPr>
          <p:nvPr>
            <p:ph type="body"/>
          </p:nvPr>
        </p:nvSpPr>
        <p:spPr>
          <a:xfrm>
            <a:off x="3239640" y="3146760"/>
            <a:ext cx="2649600" cy="1445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" name="PlaceHolder 7"/>
          <p:cNvSpPr>
            <a:spLocks noGrp="1"/>
          </p:cNvSpPr>
          <p:nvPr>
            <p:ph type="body"/>
          </p:nvPr>
        </p:nvSpPr>
        <p:spPr>
          <a:xfrm>
            <a:off x="6022080" y="3146760"/>
            <a:ext cx="2649600" cy="1445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57200" y="771480"/>
            <a:ext cx="8229240" cy="712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sr-Latn-R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457200" y="1563480"/>
            <a:ext cx="8229240" cy="3030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771480"/>
            <a:ext cx="8229240" cy="712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sr-Latn-R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457200" y="1563480"/>
            <a:ext cx="4015800" cy="3030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4674240" y="1563480"/>
            <a:ext cx="4015800" cy="3030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771480"/>
            <a:ext cx="8229240" cy="712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sr-Latn-RS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457200" y="771480"/>
            <a:ext cx="8229240" cy="3305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771480"/>
            <a:ext cx="8229240" cy="712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sr-Latn-R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563480"/>
            <a:ext cx="4015800" cy="1445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563480"/>
            <a:ext cx="4015800" cy="3030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57200" y="3146760"/>
            <a:ext cx="4015800" cy="1445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771480"/>
            <a:ext cx="8229240" cy="712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sr-Latn-R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563480"/>
            <a:ext cx="4015800" cy="3030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563480"/>
            <a:ext cx="4015800" cy="1445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674240" y="3146760"/>
            <a:ext cx="4015800" cy="1445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771480"/>
            <a:ext cx="8229240" cy="712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sr-Latn-R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563480"/>
            <a:ext cx="4015800" cy="1445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674240" y="1563480"/>
            <a:ext cx="4015800" cy="1445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457200" y="3146760"/>
            <a:ext cx="8229240" cy="1445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stomShape 1"/>
          <p:cNvSpPr/>
          <p:nvPr/>
        </p:nvSpPr>
        <p:spPr>
          <a:xfrm>
            <a:off x="0" y="0"/>
            <a:ext cx="9143640" cy="71964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7" name="Picture 2"/>
          <p:cNvPicPr/>
          <p:nvPr/>
        </p:nvPicPr>
        <p:blipFill>
          <a:blip r:embed="rId14"/>
          <a:stretch/>
        </p:blipFill>
        <p:spPr>
          <a:xfrm>
            <a:off x="3708000" y="4809960"/>
            <a:ext cx="1728000" cy="333360"/>
          </a:xfrm>
          <a:prstGeom prst="rect">
            <a:avLst/>
          </a:prstGeom>
          <a:ln>
            <a:noFill/>
          </a:ln>
        </p:spPr>
      </p:pic>
      <p:sp>
        <p:nvSpPr>
          <p:cNvPr id="2" name="PlaceHolder 2"/>
          <p:cNvSpPr>
            <a:spLocks noGrp="1"/>
          </p:cNvSpPr>
          <p:nvPr>
            <p:ph type="title"/>
          </p:nvPr>
        </p:nvSpPr>
        <p:spPr>
          <a:xfrm>
            <a:off x="685800" y="1597680"/>
            <a:ext cx="7772040" cy="110232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sr-Latn-RS" sz="4400" b="0" strike="noStrike" spc="-1">
                <a:solidFill>
                  <a:srgbClr val="000000"/>
                </a:solidFill>
                <a:latin typeface="Calibri"/>
              </a:rPr>
              <a:t>Click to edit Master title style</a:t>
            </a:r>
          </a:p>
        </p:txBody>
      </p:sp>
      <p:sp>
        <p:nvSpPr>
          <p:cNvPr id="3" name="PlaceHolder 3"/>
          <p:cNvSpPr>
            <a:spLocks noGrp="1"/>
          </p:cNvSpPr>
          <p:nvPr>
            <p:ph type="dt"/>
          </p:nvPr>
        </p:nvSpPr>
        <p:spPr>
          <a:xfrm>
            <a:off x="457200" y="4767120"/>
            <a:ext cx="2133360" cy="2736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EF7D91B8-CFF6-4E72-8417-6E8F4862D1D6}" type="datetime">
              <a:rPr lang="hr-HR" sz="1200" b="0" strike="noStrike" spc="-1">
                <a:solidFill>
                  <a:srgbClr val="8B8B8B"/>
                </a:solidFill>
                <a:latin typeface="Calibri"/>
              </a:rPr>
              <a:t>3.3.2020.</a:t>
            </a:fld>
            <a:endParaRPr lang="hr-HR" sz="1200" b="0" strike="noStrike" spc="-1">
              <a:latin typeface="Times New Roman"/>
            </a:endParaRPr>
          </a:p>
        </p:txBody>
      </p:sp>
      <p:sp>
        <p:nvSpPr>
          <p:cNvPr id="4" name="PlaceHolder 4"/>
          <p:cNvSpPr>
            <a:spLocks noGrp="1"/>
          </p:cNvSpPr>
          <p:nvPr>
            <p:ph type="sldNum"/>
          </p:nvPr>
        </p:nvSpPr>
        <p:spPr>
          <a:xfrm>
            <a:off x="6553080" y="4767120"/>
            <a:ext cx="2133360" cy="2736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07B9B9A6-05AA-4917-A1A9-461B2B9A2271}" type="slidenum">
              <a:rPr lang="hr-HR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hr-HR" sz="1200" b="0" strike="noStrike" spc="-1">
              <a:latin typeface="Times New Roman"/>
            </a:endParaRPr>
          </a:p>
        </p:txBody>
      </p:sp>
      <p:sp>
        <p:nvSpPr>
          <p:cNvPr id="5" name="PlaceHolder 5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r-Latn-RS" sz="3200" b="0" strike="noStrike" spc="-1">
                <a:solidFill>
                  <a:srgbClr val="000000"/>
                </a:solidFill>
                <a:latin typeface="Calibri"/>
              </a:rPr>
              <a:t>Kliknite za uređivanje oblika teksta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sr-Latn-RS" sz="2400" b="0" strike="noStrike" spc="-1">
                <a:solidFill>
                  <a:srgbClr val="000000"/>
                </a:solidFill>
                <a:latin typeface="Calibri"/>
              </a:rPr>
              <a:t>Druga razina konture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r-Latn-RS" sz="2000" b="0" strike="noStrike" spc="-1">
                <a:solidFill>
                  <a:srgbClr val="000000"/>
                </a:solidFill>
                <a:latin typeface="Calibri"/>
              </a:rPr>
              <a:t>Treća razina konture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sr-Latn-RS" sz="2000" b="0" strike="noStrike" spc="-1">
                <a:solidFill>
                  <a:srgbClr val="000000"/>
                </a:solidFill>
                <a:latin typeface="Calibri"/>
              </a:rPr>
              <a:t>Četvrta razina kontura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r-Latn-RS" sz="2000" b="0" strike="noStrike" spc="-1">
                <a:solidFill>
                  <a:srgbClr val="000000"/>
                </a:solidFill>
                <a:latin typeface="Calibri"/>
              </a:rPr>
              <a:t>Peta razina kontura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r-Latn-RS" sz="2000" b="0" strike="noStrike" spc="-1">
                <a:solidFill>
                  <a:srgbClr val="000000"/>
                </a:solidFill>
                <a:latin typeface="Calibri"/>
              </a:rPr>
              <a:t>Šesta razina kontura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r-Latn-RS" sz="2000" b="0" strike="noStrike" spc="-1">
                <a:solidFill>
                  <a:srgbClr val="000000"/>
                </a:solidFill>
                <a:latin typeface="Calibri"/>
              </a:rPr>
              <a:t>Sedma razina konture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CustomShape 1"/>
          <p:cNvSpPr/>
          <p:nvPr/>
        </p:nvSpPr>
        <p:spPr>
          <a:xfrm>
            <a:off x="0" y="0"/>
            <a:ext cx="9143640" cy="71964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43" name="Picture 2"/>
          <p:cNvPicPr/>
          <p:nvPr/>
        </p:nvPicPr>
        <p:blipFill>
          <a:blip r:embed="rId14"/>
          <a:stretch/>
        </p:blipFill>
        <p:spPr>
          <a:xfrm>
            <a:off x="3708000" y="4809960"/>
            <a:ext cx="1728000" cy="333360"/>
          </a:xfrm>
          <a:prstGeom prst="rect">
            <a:avLst/>
          </a:prstGeom>
          <a:ln>
            <a:noFill/>
          </a:ln>
        </p:spPr>
      </p:pic>
      <p:sp>
        <p:nvSpPr>
          <p:cNvPr id="44" name="PlaceHolder 2"/>
          <p:cNvSpPr>
            <a:spLocks noGrp="1"/>
          </p:cNvSpPr>
          <p:nvPr>
            <p:ph type="title"/>
          </p:nvPr>
        </p:nvSpPr>
        <p:spPr>
          <a:xfrm>
            <a:off x="457200" y="771480"/>
            <a:ext cx="8229240" cy="7128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sr-Latn-RS" sz="4400" b="0" strike="noStrike" spc="-1">
                <a:solidFill>
                  <a:srgbClr val="000000"/>
                </a:solidFill>
                <a:latin typeface="Calibri"/>
              </a:rPr>
              <a:t>Click to edit Master title style</a:t>
            </a:r>
          </a:p>
        </p:txBody>
      </p:sp>
      <p:sp>
        <p:nvSpPr>
          <p:cNvPr id="45" name="PlaceHolder 3"/>
          <p:cNvSpPr>
            <a:spLocks noGrp="1"/>
          </p:cNvSpPr>
          <p:nvPr>
            <p:ph type="body"/>
          </p:nvPr>
        </p:nvSpPr>
        <p:spPr>
          <a:xfrm>
            <a:off x="457200" y="1563480"/>
            <a:ext cx="8229240" cy="303048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sr-Latn-RS" sz="3200" b="0" strike="noStrike" spc="-1">
                <a:solidFill>
                  <a:srgbClr val="000000"/>
                </a:solidFill>
                <a:latin typeface="Calibri"/>
              </a:rPr>
              <a:t>Click to edit Master text styles</a:t>
            </a:r>
          </a:p>
          <a:p>
            <a:pPr marL="743040" lvl="1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lang="sr-Latn-RS" sz="2800" b="0" strike="noStrike" spc="-1">
                <a:solidFill>
                  <a:srgbClr val="000000"/>
                </a:solidFill>
                <a:latin typeface="Calibri"/>
              </a:rPr>
              <a:t>Second level</a:t>
            </a:r>
          </a:p>
          <a:p>
            <a:pPr marL="1143000" lvl="2" indent="-2282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sr-Latn-RS" sz="2400" b="0" strike="noStrike" spc="-1">
                <a:solidFill>
                  <a:srgbClr val="000000"/>
                </a:solidFill>
                <a:latin typeface="Calibri"/>
              </a:rPr>
              <a:t>Third level</a:t>
            </a:r>
          </a:p>
          <a:p>
            <a:pPr marL="1600200" lvl="3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lang="sr-Latn-RS" sz="2000" b="0" strike="noStrike" spc="-1">
                <a:solidFill>
                  <a:srgbClr val="000000"/>
                </a:solidFill>
                <a:latin typeface="Calibri"/>
              </a:rPr>
              <a:t>Fourth level</a:t>
            </a:r>
          </a:p>
          <a:p>
            <a:pPr marL="2057400" lvl="4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lang="sr-Latn-RS" sz="2000" b="0" strike="noStrike" spc="-1">
                <a:solidFill>
                  <a:srgbClr val="000000"/>
                </a:solidFill>
                <a:latin typeface="Calibri"/>
              </a:rPr>
              <a:t>Fifth level</a:t>
            </a:r>
          </a:p>
        </p:txBody>
      </p:sp>
      <p:sp>
        <p:nvSpPr>
          <p:cNvPr id="46" name="PlaceHolder 4"/>
          <p:cNvSpPr>
            <a:spLocks noGrp="1"/>
          </p:cNvSpPr>
          <p:nvPr>
            <p:ph type="dt"/>
          </p:nvPr>
        </p:nvSpPr>
        <p:spPr>
          <a:xfrm>
            <a:off x="457200" y="4767120"/>
            <a:ext cx="2133360" cy="2736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07DEFC52-A4A9-470B-B188-3FB030B00B49}" type="datetime">
              <a:rPr lang="hr-HR" sz="1200" b="0" strike="noStrike" spc="-1">
                <a:solidFill>
                  <a:srgbClr val="8B8B8B"/>
                </a:solidFill>
                <a:latin typeface="Calibri"/>
              </a:rPr>
              <a:t>3.3.2020.</a:t>
            </a:fld>
            <a:endParaRPr lang="hr-HR" sz="1200" b="0" strike="noStrike" spc="-1">
              <a:latin typeface="Times New Roman"/>
            </a:endParaRPr>
          </a:p>
        </p:txBody>
      </p:sp>
      <p:sp>
        <p:nvSpPr>
          <p:cNvPr id="47" name="PlaceHolder 5"/>
          <p:cNvSpPr>
            <a:spLocks noGrp="1"/>
          </p:cNvSpPr>
          <p:nvPr>
            <p:ph type="sldNum"/>
          </p:nvPr>
        </p:nvSpPr>
        <p:spPr>
          <a:xfrm>
            <a:off x="6553080" y="4767120"/>
            <a:ext cx="2133360" cy="2736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EFFC58DA-A40A-4E9F-A449-397FF9C5F97B}" type="slidenum">
              <a:rPr lang="hr-HR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hr-HR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extShape 1"/>
          <p:cNvSpPr txBox="1"/>
          <p:nvPr/>
        </p:nvSpPr>
        <p:spPr>
          <a:xfrm>
            <a:off x="685800" y="1597680"/>
            <a:ext cx="7772040" cy="11023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/>
            <a:r>
              <a:rPr lang="en-US" sz="3200" b="1" dirty="0" err="1"/>
              <a:t>Prirodna</a:t>
            </a:r>
            <a:r>
              <a:rPr lang="en-US" sz="3200" b="1" dirty="0"/>
              <a:t> </a:t>
            </a:r>
            <a:r>
              <a:rPr lang="en-US" sz="3200" b="1" dirty="0" err="1"/>
              <a:t>i</a:t>
            </a:r>
            <a:r>
              <a:rPr lang="en-US" sz="3200" b="1" dirty="0"/>
              <a:t> </a:t>
            </a:r>
            <a:r>
              <a:rPr lang="en-US" sz="3200" b="1" dirty="0" err="1"/>
              <a:t>kulturna</a:t>
            </a:r>
            <a:r>
              <a:rPr lang="en-US" sz="3200" b="1" dirty="0"/>
              <a:t> </a:t>
            </a:r>
            <a:r>
              <a:rPr lang="en-US" sz="3200" b="1" dirty="0" err="1"/>
              <a:t>baština</a:t>
            </a:r>
            <a:r>
              <a:rPr lang="en-US" sz="3200" b="1" dirty="0"/>
              <a:t> </a:t>
            </a:r>
            <a:r>
              <a:rPr lang="en-US" sz="3200" b="1" dirty="0" err="1"/>
              <a:t>Primorske</a:t>
            </a:r>
            <a:r>
              <a:rPr lang="en-US" sz="3200" b="1"/>
              <a:t> Hrvatske</a:t>
            </a:r>
            <a:endParaRPr lang="hr-HR" sz="3200" dirty="0"/>
          </a:p>
        </p:txBody>
      </p:sp>
      <p:sp>
        <p:nvSpPr>
          <p:cNvPr id="85" name="TextShape 2"/>
          <p:cNvSpPr txBox="1"/>
          <p:nvPr/>
        </p:nvSpPr>
        <p:spPr>
          <a:xfrm>
            <a:off x="1371600" y="2914560"/>
            <a:ext cx="6400440" cy="131400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algn="ctr"/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07B63B8D-3A9F-43D3-BCD2-FFADD84C4DEB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159327" y="988571"/>
            <a:ext cx="8229240" cy="2102114"/>
          </a:xfrm>
        </p:spPr>
        <p:txBody>
          <a:bodyPr/>
          <a:lstStyle/>
          <a:p>
            <a:r>
              <a:rPr lang="hr-HR" sz="2400" b="1" u="sng" dirty="0"/>
              <a:t>PP Vransko jezero</a:t>
            </a:r>
            <a:r>
              <a:rPr lang="hr-HR" sz="2400" b="1" dirty="0"/>
              <a:t>- </a:t>
            </a:r>
            <a:r>
              <a:rPr lang="hr-HR" sz="2400" dirty="0"/>
              <a:t> najveće prirodno jezero u Hrvatskoj</a:t>
            </a:r>
          </a:p>
          <a:p>
            <a:r>
              <a:rPr lang="hr-HR" sz="2400" dirty="0"/>
              <a:t> povezano je s morem kanalom Prosika, pa je slano. </a:t>
            </a:r>
          </a:p>
          <a:p>
            <a:r>
              <a:rPr lang="hr-HR" sz="2400" dirty="0"/>
              <a:t>na SZ rubu posebni je rezervat ptica, važno stanište ptica u Europi</a:t>
            </a:r>
          </a:p>
          <a:p>
            <a:endParaRPr lang="hr-H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B68669-71AC-4970-868D-4548649C59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1744" y="2216766"/>
            <a:ext cx="3695267" cy="2928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2788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35FD23E-000A-4AA0-B9FB-A1EF885B5606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242454" y="1095855"/>
            <a:ext cx="8229240" cy="793038"/>
          </a:xfrm>
        </p:spPr>
        <p:txBody>
          <a:bodyPr/>
          <a:lstStyle/>
          <a:p>
            <a:r>
              <a:rPr lang="hr-HR" sz="2400" b="1" u="sng" dirty="0"/>
              <a:t>PP Biokovo </a:t>
            </a:r>
            <a:r>
              <a:rPr lang="hr-HR" sz="2400" dirty="0"/>
              <a:t>- krškim reljefni oblici,</a:t>
            </a:r>
          </a:p>
          <a:p>
            <a:r>
              <a:rPr lang="hr-HR" sz="2400" dirty="0"/>
              <a:t>bioraznolikost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286AED-4EB4-4420-B09D-EAC8435D26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056" y="1654403"/>
            <a:ext cx="3829050" cy="2943225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F6A4D8FB-024B-4EA5-AFA3-D1688904B4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306" y="1888893"/>
            <a:ext cx="3478141" cy="2811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14764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3E934B11-AC36-4F6E-A7F7-F41C196E27AC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173182" y="921129"/>
            <a:ext cx="8229240" cy="2306272"/>
          </a:xfrm>
        </p:spPr>
        <p:txBody>
          <a:bodyPr/>
          <a:lstStyle/>
          <a:p>
            <a:r>
              <a:rPr lang="hr-HR" sz="2400" b="1" u="sng" dirty="0"/>
              <a:t>PP Lastovsko otočje </a:t>
            </a:r>
            <a:r>
              <a:rPr lang="hr-HR" sz="2400" b="1" dirty="0"/>
              <a:t>- </a:t>
            </a:r>
            <a:r>
              <a:rPr lang="hr-HR" sz="2400" dirty="0"/>
              <a:t>najmlađi je park prirode u Hrvatskoj</a:t>
            </a:r>
          </a:p>
          <a:p>
            <a:r>
              <a:rPr lang="hr-HR" sz="2400" dirty="0"/>
              <a:t>tradicijskim sredozemni jadranskim krajolik i bogato kulturno nasljeđe ( posebno tradicijske kamene kuće i crkvice te arheološka nalazišta na otočju i u podmorju)</a:t>
            </a:r>
          </a:p>
          <a:p>
            <a:endParaRPr lang="hr-H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77F184-2BA2-4F8D-8A23-B181A105E1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4366" y="2729345"/>
            <a:ext cx="3172889" cy="2414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3930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E15FC-15B9-42BB-B9E4-182DDF22A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964" y="55400"/>
            <a:ext cx="8229240" cy="498598"/>
          </a:xfrm>
        </p:spPr>
        <p:txBody>
          <a:bodyPr/>
          <a:lstStyle/>
          <a:p>
            <a:r>
              <a:rPr lang="hr-HR" sz="3600" dirty="0"/>
              <a:t>Geopark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051575-F52F-4BF8-832A-946513239256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256489" y="878423"/>
            <a:ext cx="8631022" cy="3227550"/>
          </a:xfrm>
        </p:spPr>
        <p:txBody>
          <a:bodyPr/>
          <a:lstStyle/>
          <a:p>
            <a:r>
              <a:rPr lang="hr-HR" sz="2400" b="1" u="sng" dirty="0"/>
              <a:t>Viški arhipelag </a:t>
            </a:r>
            <a:r>
              <a:rPr lang="hr-HR" sz="2400" dirty="0"/>
              <a:t>– 19.4.2019. postao dio Svjetske mreže geoparkova </a:t>
            </a:r>
          </a:p>
          <a:p>
            <a:r>
              <a:rPr lang="hr-HR" sz="2400" dirty="0"/>
              <a:t>područje Viškog arhipelaga sastoji se od otoka Visa, njemu pripadajućih okolnih otočića, Biševa, Svetog Andrije, Brusnika, Jabuke i Palagruže</a:t>
            </a:r>
          </a:p>
          <a:p>
            <a:r>
              <a:rPr lang="hr-HR" sz="2400" dirty="0"/>
              <a:t>sastavljeno od najstarijih i najmlađih formacija stijena</a:t>
            </a:r>
          </a:p>
          <a:p>
            <a:r>
              <a:rPr lang="hr-HR" sz="2400" dirty="0"/>
              <a:t>dijelovi Viškog arhipelaga izgrađeni su od vulkanskih stijena</a:t>
            </a:r>
          </a:p>
          <a:p>
            <a:endParaRPr lang="hr-H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3AFBF1-6ACE-4C33-86E5-33DB9A41C9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3820" y="3546155"/>
            <a:ext cx="1317605" cy="1437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4232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95D66-97EA-4738-975A-89CC9A7A4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44290"/>
            <a:ext cx="8229240" cy="498598"/>
          </a:xfrm>
        </p:spPr>
        <p:txBody>
          <a:bodyPr/>
          <a:lstStyle/>
          <a:p>
            <a:r>
              <a:rPr lang="hr-HR" sz="3600" dirty="0"/>
              <a:t>Kulturna baština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5D3909-5916-487A-9EE9-8CCDEFCA947B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207818" y="903776"/>
            <a:ext cx="8229240" cy="4405309"/>
          </a:xfrm>
        </p:spPr>
        <p:txBody>
          <a:bodyPr/>
          <a:lstStyle/>
          <a:p>
            <a:r>
              <a:rPr lang="hr-HR" sz="2400" dirty="0"/>
              <a:t>Povijesni kompleks Splita i  Dioklecijanova palača</a:t>
            </a:r>
          </a:p>
          <a:p>
            <a:r>
              <a:rPr lang="hr-HR" sz="2400" dirty="0"/>
              <a:t>Stari grad Dubrovnik </a:t>
            </a:r>
          </a:p>
          <a:p>
            <a:r>
              <a:rPr lang="hr-HR" sz="2400" dirty="0"/>
              <a:t>Kompleks Eufrazijeve bazilike  u povijesnom središtu Poreča</a:t>
            </a:r>
          </a:p>
          <a:p>
            <a:r>
              <a:rPr lang="hr-HR" sz="2400" dirty="0"/>
              <a:t>Povijesni grad Trogir </a:t>
            </a:r>
          </a:p>
          <a:p>
            <a:r>
              <a:rPr lang="hr-HR" sz="2400" dirty="0"/>
              <a:t>Katedrala svetog Jakova u Šibeniku </a:t>
            </a:r>
          </a:p>
          <a:p>
            <a:r>
              <a:rPr lang="hr-HR" sz="2400" dirty="0"/>
              <a:t>Starogradsko polje na Hvaru </a:t>
            </a:r>
          </a:p>
          <a:p>
            <a:r>
              <a:rPr lang="hr-HR" sz="2400" dirty="0"/>
              <a:t>Stećci (srednjovjekovni nadgrobni spomenici)</a:t>
            </a:r>
          </a:p>
          <a:p>
            <a:r>
              <a:rPr lang="hr-HR" sz="2400" dirty="0"/>
              <a:t>u nas Zadarske zidine i tvrđava svetog Nikole u Šibeniku</a:t>
            </a:r>
          </a:p>
          <a:p>
            <a:pPr marL="0" indent="0">
              <a:buNone/>
            </a:pPr>
            <a:endParaRPr lang="hr-HR" dirty="0"/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06586412-D4FD-40C1-9674-C730A5F062FB}"/>
              </a:ext>
            </a:extLst>
          </p:cNvPr>
          <p:cNvSpPr/>
          <p:nvPr/>
        </p:nvSpPr>
        <p:spPr>
          <a:xfrm>
            <a:off x="8000999" y="703119"/>
            <a:ext cx="623455" cy="402955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2723F8-ED25-4319-AB6A-5F17A21B0546}"/>
              </a:ext>
            </a:extLst>
          </p:cNvPr>
          <p:cNvSpPr txBox="1"/>
          <p:nvPr/>
        </p:nvSpPr>
        <p:spPr>
          <a:xfrm>
            <a:off x="8534040" y="1260763"/>
            <a:ext cx="461665" cy="3345873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hr-HR" dirty="0"/>
              <a:t>UNESCO-va baština</a:t>
            </a:r>
          </a:p>
        </p:txBody>
      </p:sp>
    </p:spTree>
    <p:extLst>
      <p:ext uri="{BB962C8B-B14F-4D97-AF65-F5344CB8AC3E}">
        <p14:creationId xmlns:p14="http://schemas.microsoft.com/office/powerpoint/2010/main" val="26083621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D9FECC8-D303-4F72-B98F-F150F93B71A0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256309" y="963160"/>
            <a:ext cx="8229240" cy="332399"/>
          </a:xfrm>
        </p:spPr>
        <p:txBody>
          <a:bodyPr/>
          <a:lstStyle/>
          <a:p>
            <a:r>
              <a:rPr lang="hr-HR" sz="2400" dirty="0"/>
              <a:t>Eufrazijeva bazilika u Poreču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3F7C81-72D3-44C7-A4E7-5B1A93AF0C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8073" y="1614055"/>
            <a:ext cx="4520477" cy="30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3201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DF41557-1208-4260-A516-F2A3E60F89D9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277091" y="924393"/>
            <a:ext cx="8229240" cy="332399"/>
          </a:xfrm>
        </p:spPr>
        <p:txBody>
          <a:bodyPr/>
          <a:lstStyle/>
          <a:p>
            <a:r>
              <a:rPr lang="hr-HR" sz="2400" dirty="0"/>
              <a:t>Zadarske zidine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C82401-91D6-4035-90A2-415753DFCB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1927" y="1399308"/>
            <a:ext cx="5084619" cy="3248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3433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54210FA-C5DC-4AF7-B493-E9DEAEDCBBB3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138545" y="862047"/>
            <a:ext cx="8229240" cy="332399"/>
          </a:xfrm>
        </p:spPr>
        <p:txBody>
          <a:bodyPr/>
          <a:lstStyle/>
          <a:p>
            <a:r>
              <a:rPr lang="hr-HR" sz="2400" dirty="0"/>
              <a:t>š</a:t>
            </a:r>
            <a:r>
              <a:rPr lang="hr-HR" sz="2400"/>
              <a:t>ibenska </a:t>
            </a:r>
            <a:r>
              <a:rPr lang="hr-HR" sz="2400" dirty="0"/>
              <a:t>katedrala Svetog Jakova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1CDEE3-36D0-4899-BB37-2D77D0E0C7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1379072"/>
            <a:ext cx="4668982" cy="3454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0145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76CBCCB-216F-4720-B809-3ABD18AF34D4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187037" y="917476"/>
            <a:ext cx="8229240" cy="387798"/>
          </a:xfrm>
        </p:spPr>
        <p:txBody>
          <a:bodyPr/>
          <a:lstStyle/>
          <a:p>
            <a:r>
              <a:rPr lang="hr-HR" dirty="0"/>
              <a:t> </a:t>
            </a:r>
            <a:r>
              <a:rPr lang="hr-HR" sz="2400" dirty="0"/>
              <a:t>trogirska srednjovjekovna jezgra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D09B91-396F-4E56-967B-3950A6AB20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4768" y="1461655"/>
            <a:ext cx="4591050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9211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F72545B0-2C69-424F-B29B-89796AD7C778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207818" y="1035229"/>
            <a:ext cx="8229240" cy="332399"/>
          </a:xfrm>
        </p:spPr>
        <p:txBody>
          <a:bodyPr/>
          <a:lstStyle/>
          <a:p>
            <a:r>
              <a:rPr lang="hr-HR" sz="2400" dirty="0"/>
              <a:t>povijesna jezgra Splita i Dioklecijanova palača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FFF9BC-85F7-4894-9BF4-80BA0B2CF0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5542" y="1471722"/>
            <a:ext cx="4488440" cy="3499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9424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extShape 1"/>
          <p:cNvSpPr txBox="1"/>
          <p:nvPr/>
        </p:nvSpPr>
        <p:spPr>
          <a:xfrm>
            <a:off x="124691" y="0"/>
            <a:ext cx="8229240" cy="71280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r>
              <a:rPr lang="sr-Latn-RS" sz="3200" b="0" strike="noStrike" spc="-1" dirty="0">
                <a:solidFill>
                  <a:srgbClr val="000000"/>
                </a:solidFill>
                <a:latin typeface="+mj-lt"/>
              </a:rPr>
              <a:t>Nakon današnjeg sata moći ćeš...</a:t>
            </a:r>
          </a:p>
        </p:txBody>
      </p:sp>
      <p:sp>
        <p:nvSpPr>
          <p:cNvPr id="87" name="TextShape 2"/>
          <p:cNvSpPr txBox="1"/>
          <p:nvPr/>
        </p:nvSpPr>
        <p:spPr>
          <a:xfrm>
            <a:off x="457200" y="1563480"/>
            <a:ext cx="8229240" cy="303048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i="1" dirty="0"/>
              <a:t>razlikovati oblike zaštite prirode i imenuje na slijepoj karti nacionalne parkove (NP), parkove prirode (PP) u Primorskoj Hrvatskoj</a:t>
            </a:r>
            <a:endParaRPr lang="hr-H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i="1" dirty="0"/>
              <a:t>navesti primjere kulturne materijalne i nematerijalne baštine</a:t>
            </a:r>
            <a:endParaRPr lang="hr-H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i="1" dirty="0"/>
              <a:t>pokazati na geografskoj karti i prepoznati na karakterističnim fotografijama hrvatske lokalitete s UNESCO-ova popisa svjetske baštine</a:t>
            </a:r>
            <a:endParaRPr lang="hr-HR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66692052-3B7F-4DB7-BFE5-26432797571F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207818" y="931319"/>
            <a:ext cx="8229240" cy="332399"/>
          </a:xfrm>
        </p:spPr>
        <p:txBody>
          <a:bodyPr/>
          <a:lstStyle/>
          <a:p>
            <a:r>
              <a:rPr lang="hr-HR" sz="2400" dirty="0"/>
              <a:t>stećci u Cisti Velikoj i Konavlama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F41245-89D9-4217-8D63-75095DBA35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7732" y="1351864"/>
            <a:ext cx="4528704" cy="3542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3077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917C8486-C573-4378-A422-E8745BBA8407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145472" y="978579"/>
            <a:ext cx="8229240" cy="332399"/>
          </a:xfrm>
        </p:spPr>
        <p:txBody>
          <a:bodyPr/>
          <a:lstStyle/>
          <a:p>
            <a:r>
              <a:rPr lang="pl-PL" sz="2400" dirty="0"/>
              <a:t>Starogradsko polje na otoku Hvaru </a:t>
            </a:r>
            <a:endParaRPr lang="hr-HR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0D5166-9F28-4064-9073-EE465DB35B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5260" y="1367601"/>
            <a:ext cx="4768995" cy="3650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5505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30C2C7C7-8467-46FF-BB75-5D2A1170F019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270164" y="1000593"/>
            <a:ext cx="8229240" cy="332399"/>
          </a:xfrm>
        </p:spPr>
        <p:txBody>
          <a:bodyPr/>
          <a:lstStyle/>
          <a:p>
            <a:r>
              <a:rPr lang="hr-HR" sz="2400" dirty="0"/>
              <a:t>Stari grad Dubrovnik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FDB519-848D-4C66-B322-9642995DCE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9729" y="1380418"/>
            <a:ext cx="4888490" cy="3763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9721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39C654B-41A3-4079-A197-206E8003A0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630" y="753342"/>
            <a:ext cx="7715250" cy="29718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55D021F-9267-4378-8301-423CF6A494ED}"/>
              </a:ext>
            </a:extLst>
          </p:cNvPr>
          <p:cNvSpPr txBox="1"/>
          <p:nvPr/>
        </p:nvSpPr>
        <p:spPr>
          <a:xfrm>
            <a:off x="1260764" y="4031673"/>
            <a:ext cx="48421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- utvrda Nehaj i starogradska jezgra Grožnjana</a:t>
            </a:r>
          </a:p>
        </p:txBody>
      </p:sp>
    </p:spTree>
    <p:extLst>
      <p:ext uri="{BB962C8B-B14F-4D97-AF65-F5344CB8AC3E}">
        <p14:creationId xmlns:p14="http://schemas.microsoft.com/office/powerpoint/2010/main" val="14952322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C0331C5-63BE-45D2-AC68-EC9C219C146D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457380" y="1832143"/>
            <a:ext cx="8229240" cy="1994392"/>
          </a:xfrm>
        </p:spPr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hr-HR" sz="2400" dirty="0"/>
              <a:t>najstariji pisani spomenici - Bašćanska ploča, Vinodolski zakon te Trogirski, Poljički i Korčulanski statuti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hr-HR" sz="2400" dirty="0"/>
              <a:t>suhozidi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hr-HR" sz="2400" dirty="0"/>
              <a:t>moreška, linđo, morčići, sopile, klapsko pjevanje, festa Sv. Vlaha, Sinjska alka, procesija „Za križen” na Hvaru....</a:t>
            </a:r>
          </a:p>
        </p:txBody>
      </p:sp>
    </p:spTree>
    <p:extLst>
      <p:ext uri="{BB962C8B-B14F-4D97-AF65-F5344CB8AC3E}">
        <p14:creationId xmlns:p14="http://schemas.microsoft.com/office/powerpoint/2010/main" val="28731819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F918D-B8E8-4602-9532-83B050B00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109" y="255108"/>
            <a:ext cx="8229240" cy="387798"/>
          </a:xfrm>
        </p:spPr>
        <p:txBody>
          <a:bodyPr/>
          <a:lstStyle/>
          <a:p>
            <a:r>
              <a:rPr lang="hr-HR" sz="2800" dirty="0"/>
              <a:t>Ponavljanje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EDD346-18BA-4DEC-A4A5-3FF6170D0427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401782" y="1340030"/>
            <a:ext cx="8229240" cy="332399"/>
          </a:xfrm>
        </p:spPr>
        <p:txBody>
          <a:bodyPr/>
          <a:lstStyle/>
          <a:p>
            <a:r>
              <a:rPr lang="hr-HR" sz="2400" dirty="0"/>
              <a:t>Riješite radnu bilježnicu.</a:t>
            </a:r>
          </a:p>
        </p:txBody>
      </p:sp>
    </p:spTree>
    <p:extLst>
      <p:ext uri="{BB962C8B-B14F-4D97-AF65-F5344CB8AC3E}">
        <p14:creationId xmlns:p14="http://schemas.microsoft.com/office/powerpoint/2010/main" val="37492272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8A3B15-B44A-42C3-A44C-72321FEF0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436" y="227417"/>
            <a:ext cx="8229240" cy="498598"/>
          </a:xfrm>
        </p:spPr>
        <p:txBody>
          <a:bodyPr/>
          <a:lstStyle/>
          <a:p>
            <a:r>
              <a:rPr lang="hr-HR" sz="3600" dirty="0"/>
              <a:t>Izradila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854D62-E003-4689-AFCC-6602A5B73E51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339436" y="1353884"/>
            <a:ext cx="8229240" cy="332399"/>
          </a:xfrm>
        </p:spPr>
        <p:txBody>
          <a:bodyPr/>
          <a:lstStyle/>
          <a:p>
            <a:pPr marL="0" indent="0">
              <a:buNone/>
            </a:pPr>
            <a:r>
              <a:rPr lang="hr-HR" sz="2400" dirty="0"/>
              <a:t>Marija Ros Kozarić,prof.</a:t>
            </a:r>
          </a:p>
        </p:txBody>
      </p:sp>
    </p:spTree>
    <p:extLst>
      <p:ext uri="{BB962C8B-B14F-4D97-AF65-F5344CB8AC3E}">
        <p14:creationId xmlns:p14="http://schemas.microsoft.com/office/powerpoint/2010/main" val="33220766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61C1FA-0180-47DA-B4C5-EEF1F8058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27" y="151217"/>
            <a:ext cx="8229240" cy="498598"/>
          </a:xfrm>
        </p:spPr>
        <p:txBody>
          <a:bodyPr/>
          <a:lstStyle/>
          <a:p>
            <a:r>
              <a:rPr lang="hr-HR" sz="3600" dirty="0"/>
              <a:t>Nacionalni parkovi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CCB3B5-ECB4-4FF7-8AEE-FE7AF0115509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249382" y="1182582"/>
            <a:ext cx="8229240" cy="2379113"/>
          </a:xfrm>
        </p:spPr>
        <p:txBody>
          <a:bodyPr/>
          <a:lstStyle/>
          <a:p>
            <a:r>
              <a:rPr lang="hr-HR" sz="2400" b="1" u="sng" dirty="0"/>
              <a:t>NP Brijuni </a:t>
            </a:r>
            <a:r>
              <a:rPr lang="hr-HR" sz="2400" dirty="0"/>
              <a:t>-  skupina od četrnaest otoka i otočića uz jugozapadnu obalu Istre (najveći je Veliki Brijun)</a:t>
            </a:r>
          </a:p>
          <a:p>
            <a:r>
              <a:rPr lang="hr-HR" sz="2400" dirty="0"/>
              <a:t>na Brijunima je očuvana izvorna sredozemna vegetacija (hrast crnika)</a:t>
            </a:r>
          </a:p>
          <a:p>
            <a:r>
              <a:rPr lang="hr-HR" sz="2400" dirty="0"/>
              <a:t>unesene biljne i životinjske vrste</a:t>
            </a:r>
          </a:p>
          <a:p>
            <a:r>
              <a:rPr lang="hr-HR" sz="2400" dirty="0"/>
              <a:t>arheološko antičko nasljeđe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9719D3-769B-4958-8078-98A72A7030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479" y="2686050"/>
            <a:ext cx="2647950" cy="2457450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CAB183B0-F2A1-4F08-9DBA-6C902BFE14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1554" y="214744"/>
            <a:ext cx="1362865" cy="1665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8550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25CB1D6-E977-4003-848A-7907D294D635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228600" y="926272"/>
            <a:ext cx="8229240" cy="2379113"/>
          </a:xfrm>
        </p:spPr>
        <p:txBody>
          <a:bodyPr/>
          <a:lstStyle/>
          <a:p>
            <a:r>
              <a:rPr lang="hr-HR" sz="2400" b="1" u="sng" dirty="0"/>
              <a:t>NP Paklenica </a:t>
            </a:r>
            <a:r>
              <a:rPr lang="hr-HR" sz="2400" b="1" dirty="0"/>
              <a:t>– </a:t>
            </a:r>
            <a:r>
              <a:rPr lang="hr-HR" sz="2400" dirty="0"/>
              <a:t>područje južnoga Velebita</a:t>
            </a:r>
          </a:p>
          <a:p>
            <a:r>
              <a:rPr lang="hr-HR" sz="2400" dirty="0"/>
              <a:t>posebnost klanci (kanjoni) Velika Paklenica (dug 10 km) i Mala Paklenica (6 km)</a:t>
            </a:r>
          </a:p>
          <a:p>
            <a:r>
              <a:rPr lang="hr-HR" sz="2400" dirty="0"/>
              <a:t>bogat je krškim oblicima i šumama</a:t>
            </a:r>
          </a:p>
          <a:p>
            <a:r>
              <a:rPr lang="hr-HR" sz="2400" dirty="0"/>
              <a:t>privlači mnoge turiste, a najviše planinare, alpiniste i ljubitelje gorskoga bilja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753F11-A605-4AEE-ABD9-50215E4584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4600" y="3064742"/>
            <a:ext cx="2654012" cy="2078758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9DDCE7B9-C435-41BB-87F0-48EA22325E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C7C1BB"/>
              </a:clrFrom>
              <a:clrTo>
                <a:srgbClr val="C7C1B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756" y="3024933"/>
            <a:ext cx="2157026" cy="2118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29745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08DFE02F-09AA-424B-8168-3270E4A4D993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284018" y="930098"/>
            <a:ext cx="8229240" cy="1586075"/>
          </a:xfrm>
        </p:spPr>
        <p:txBody>
          <a:bodyPr/>
          <a:lstStyle/>
          <a:p>
            <a:r>
              <a:rPr lang="hr-HR" sz="2400" b="1" u="sng" dirty="0"/>
              <a:t>NP Kornati –</a:t>
            </a:r>
            <a:r>
              <a:rPr lang="hr-HR" sz="2400" dirty="0"/>
              <a:t> većina Kornatskog otočja u Dalmaciji</a:t>
            </a:r>
          </a:p>
          <a:p>
            <a:r>
              <a:rPr lang="hr-HR" sz="2400" dirty="0"/>
              <a:t>najveći su nacionalni park u Hrvatskoj, a obuhvaćaju i znatan dio mora (3/4 površine parka)</a:t>
            </a:r>
          </a:p>
          <a:p>
            <a:r>
              <a:rPr lang="hr-HR" sz="2400" dirty="0"/>
              <a:t>najrazvedenija obala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773443-6E4C-4184-ADDC-58D6B7D601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0176" y="2031855"/>
            <a:ext cx="3914775" cy="301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47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8ECB6D9-3905-4053-A202-070F725F37BB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41746" y="740955"/>
            <a:ext cx="8229240" cy="1918474"/>
          </a:xfrm>
        </p:spPr>
        <p:txBody>
          <a:bodyPr/>
          <a:lstStyle/>
          <a:p>
            <a:r>
              <a:rPr lang="hr-HR" sz="2400" b="1" u="sng" dirty="0"/>
              <a:t>NP Krka </a:t>
            </a:r>
            <a:r>
              <a:rPr lang="hr-HR" sz="2400" b="1" dirty="0"/>
              <a:t>- </a:t>
            </a:r>
            <a:r>
              <a:rPr lang="hr-HR" sz="2400" dirty="0"/>
              <a:t>uz rijeku Krku u Srednjoj Dalmaciji</a:t>
            </a:r>
          </a:p>
          <a:p>
            <a:r>
              <a:rPr lang="hr-HR" sz="2400" dirty="0"/>
              <a:t> sedreni slapovi</a:t>
            </a:r>
          </a:p>
          <a:p>
            <a:r>
              <a:rPr lang="hr-HR" sz="2400" dirty="0"/>
              <a:t>bogata kulturna baština (vodenice, stupe, najstarija hidroelektrana u Hrvatskoj, rimski ostatci, srednjovjekovne utvrde, manastir Krka i samostan Visovac)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B07F46-509C-40B3-845D-A98FDC5D9C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7635" y="2659429"/>
            <a:ext cx="3186545" cy="2397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3896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912156B-A50B-4AE3-A8F5-989D7DC92AA9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256309" y="1016336"/>
            <a:ext cx="8229240" cy="2434513"/>
          </a:xfrm>
        </p:spPr>
        <p:txBody>
          <a:bodyPr/>
          <a:lstStyle/>
          <a:p>
            <a:r>
              <a:rPr lang="hr-HR" sz="2400" b="1" u="sng" dirty="0"/>
              <a:t>NP Mljet </a:t>
            </a:r>
            <a:r>
              <a:rPr lang="hr-HR" sz="2400" b="1" dirty="0"/>
              <a:t>- </a:t>
            </a:r>
            <a:r>
              <a:rPr lang="hr-HR" sz="2400" dirty="0"/>
              <a:t>prvo zaštićeno morsko područje</a:t>
            </a:r>
          </a:p>
          <a:p>
            <a:r>
              <a:rPr lang="hr-HR" sz="2400" dirty="0"/>
              <a:t>u zapadnom dijelu istoimenog otoka u Dubrovačko-neretvanskoj županiji</a:t>
            </a:r>
          </a:p>
          <a:p>
            <a:r>
              <a:rPr lang="hr-HR" sz="2400" dirty="0"/>
              <a:t>dva morem potopljena zaljeva - Veliko jezero s otočićem Sv. Marije i Malo jezero</a:t>
            </a:r>
          </a:p>
          <a:p>
            <a:endParaRPr lang="hr-H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05DBC5-F3C8-4424-88FF-94A1D46DBD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2719120"/>
            <a:ext cx="3180484" cy="2287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2753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51835-B522-441F-AF46-EA8752623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309" y="178926"/>
            <a:ext cx="8229240" cy="498598"/>
          </a:xfrm>
        </p:spPr>
        <p:txBody>
          <a:bodyPr/>
          <a:lstStyle/>
          <a:p>
            <a:r>
              <a:rPr lang="hr-HR" sz="3600" dirty="0"/>
              <a:t>Parkovi prirode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8BE4DF-84D7-454E-ADFE-6C6AC677CBFC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131618" y="1449201"/>
            <a:ext cx="8229240" cy="1125436"/>
          </a:xfrm>
        </p:spPr>
        <p:txBody>
          <a:bodyPr/>
          <a:lstStyle/>
          <a:p>
            <a:r>
              <a:rPr lang="hr-HR" sz="2400" b="1" u="sng" dirty="0"/>
              <a:t>PP Učka </a:t>
            </a:r>
            <a:r>
              <a:rPr lang="hr-HR" sz="2400" b="1" dirty="0"/>
              <a:t>- </a:t>
            </a:r>
            <a:r>
              <a:rPr lang="hr-HR" sz="2400" dirty="0"/>
              <a:t>istoimena planina te dio gorskog područja Ćićarije u Istri</a:t>
            </a:r>
          </a:p>
          <a:p>
            <a:r>
              <a:rPr lang="hr-HR" sz="2400" dirty="0"/>
              <a:t>prirodne šume i planinski travnjaci u višim dijelovima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0F0D18-DDA1-411B-85D6-C0B24699F4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7941" y="2571750"/>
            <a:ext cx="2705100" cy="256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3351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778825D4-D467-4018-A5CE-F5D2A57F61F2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242455" y="988508"/>
            <a:ext cx="8229240" cy="1714315"/>
          </a:xfrm>
        </p:spPr>
        <p:txBody>
          <a:bodyPr/>
          <a:lstStyle/>
          <a:p>
            <a:r>
              <a:rPr lang="hr-HR" sz="2400" b="1" u="sng" dirty="0"/>
              <a:t>PP Telašćica </a:t>
            </a:r>
            <a:r>
              <a:rPr lang="hr-HR" sz="2400" b="1" dirty="0"/>
              <a:t>- </a:t>
            </a:r>
            <a:r>
              <a:rPr lang="hr-HR" sz="2400" dirty="0"/>
              <a:t>jugoistoči kraju Dugog otoka</a:t>
            </a:r>
          </a:p>
          <a:p>
            <a:r>
              <a:rPr lang="hr-HR" sz="2400" dirty="0"/>
              <a:t> u neposrednom susjedstvu NP Kornata</a:t>
            </a:r>
          </a:p>
          <a:p>
            <a:r>
              <a:rPr lang="hr-HR" sz="2400" dirty="0"/>
              <a:t> središnji dio je zaljev Telašćica (strmci)</a:t>
            </a:r>
          </a:p>
          <a:p>
            <a:r>
              <a:rPr lang="hr-HR" sz="2400" dirty="0"/>
              <a:t>slano jezero Mir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141B08-C37D-4D65-8C03-BB70588C0C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5002" y="2403764"/>
            <a:ext cx="3447425" cy="2663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8498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</TotalTime>
  <Words>553</Words>
  <Application>Microsoft Office PowerPoint</Application>
  <PresentationFormat>On-screen Show (16:9)</PresentationFormat>
  <Paragraphs>68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Calibri</vt:lpstr>
      <vt:lpstr>Symbol</vt:lpstr>
      <vt:lpstr>Times New Roman</vt:lpstr>
      <vt:lpstr>Wingdings</vt:lpstr>
      <vt:lpstr>Office Theme</vt:lpstr>
      <vt:lpstr>Office Theme</vt:lpstr>
      <vt:lpstr>PowerPoint Presentation</vt:lpstr>
      <vt:lpstr>PowerPoint Presentation</vt:lpstr>
      <vt:lpstr>Nacionalni parkovi</vt:lpstr>
      <vt:lpstr>PowerPoint Presentation</vt:lpstr>
      <vt:lpstr>PowerPoint Presentation</vt:lpstr>
      <vt:lpstr>PowerPoint Presentation</vt:lpstr>
      <vt:lpstr>PowerPoint Presentation</vt:lpstr>
      <vt:lpstr>Parkovi prirode</vt:lpstr>
      <vt:lpstr>PowerPoint Presentation</vt:lpstr>
      <vt:lpstr>PowerPoint Presentation</vt:lpstr>
      <vt:lpstr>PowerPoint Presentation</vt:lpstr>
      <vt:lpstr>PowerPoint Presentation</vt:lpstr>
      <vt:lpstr>Geopark </vt:lpstr>
      <vt:lpstr>Kulturna baština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Ponavljanje </vt:lpstr>
      <vt:lpstr>Izradila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jloncar</dc:creator>
  <dc:description/>
  <cp:lastModifiedBy>Marija Ros Kozarić</cp:lastModifiedBy>
  <cp:revision>36</cp:revision>
  <dcterms:created xsi:type="dcterms:W3CDTF">2019-03-27T12:00:31Z</dcterms:created>
  <dcterms:modified xsi:type="dcterms:W3CDTF">2020-03-03T16:18:57Z</dcterms:modified>
  <dc:language>hr-HR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Prikaz na zaslonu (16:9)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2</vt:i4>
  </property>
</Properties>
</file>